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3716000" cx="24384000"/>
  <p:notesSz cx="6858000" cy="9144000"/>
  <p:embeddedFontLst>
    <p:embeddedFont>
      <p:font typeface="Archivo Narrow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  <p:embeddedFont>
      <p:font typeface="Archiv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ABD7E1-B09B-4070-9951-2FE58F29C2AC}">
  <a:tblStyle styleId="{E9ABD7E1-B09B-4070-9951-2FE58F29C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28" Type="http://schemas.openxmlformats.org/officeDocument/2006/relationships/font" Target="fonts/Archivo-bold.fntdata"/><Relationship Id="rId27" Type="http://schemas.openxmlformats.org/officeDocument/2006/relationships/font" Target="fonts/Archiv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rchiv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ArchivoNarrow-regular.fntdata"/><Relationship Id="rId14" Type="http://schemas.openxmlformats.org/officeDocument/2006/relationships/slide" Target="slides/slide9.xml"/><Relationship Id="rId17" Type="http://schemas.openxmlformats.org/officeDocument/2006/relationships/font" Target="fonts/ArchivoNarrow-italic.fntdata"/><Relationship Id="rId16" Type="http://schemas.openxmlformats.org/officeDocument/2006/relationships/font" Target="fonts/ArchivoNarrow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ArchivoNarrow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ebdcd6376_1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eebdcd6376_1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ebdcd6376_1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eebdcd6376_1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2eabda861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12eabda861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2eabda861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12eabda861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ba5572cf1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2ba5572cf1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2eabda861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12eabda861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41e0f679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141e0f679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7147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>
            <p:ph idx="2" type="pic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3" type="pic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4" type="pic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b="0" i="0" sz="1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0960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960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960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960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960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960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960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960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960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github.com/brandonhippe/412AirQualityCapstone/tree/main/Code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jp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hyperlink" Target="https://www.dl1glh.de/ultrasonic-anemometer.html" TargetMode="External"/><Relationship Id="rId7" Type="http://schemas.openxmlformats.org/officeDocument/2006/relationships/hyperlink" Target="https://github.com/majianjia/QingStation/blob/main/doc/anemometer.m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 title="PSU Green Footer Bar for Title Slide"/>
          <p:cNvSpPr/>
          <p:nvPr/>
        </p:nvSpPr>
        <p:spPr>
          <a:xfrm>
            <a:off x="0" y="12093187"/>
            <a:ext cx="24384000" cy="164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ortland State University Logo" id="60" name="Google Shape;60;p14" title="Portland State University Log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3220" y="12447595"/>
            <a:ext cx="4617696" cy="91213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545899" y="6666950"/>
            <a:ext cx="145317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Ultra"/>
              <a:buNone/>
            </a:pPr>
            <a:r>
              <a:rPr b="1" lang="en-US" sz="3800">
                <a:solidFill>
                  <a:schemeClr val="l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Adam Dezay, Manny Garcia, Brandon Hippe, and Mercedes Newton</a:t>
            </a:r>
            <a:endParaRPr b="1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-380250" y="1222850"/>
            <a:ext cx="24384000" cy="2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500"/>
              <a:buFont typeface="Arial"/>
              <a:buNone/>
            </a:pPr>
            <a:r>
              <a:rPr b="1" i="1" lang="en-US" sz="15500">
                <a:solidFill>
                  <a:schemeClr val="accent2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Open Source Air Quality Monitor Update</a:t>
            </a:r>
            <a:endParaRPr b="1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 title="Green footer bar with page number"/>
          <p:cNvSpPr/>
          <p:nvPr/>
        </p:nvSpPr>
        <p:spPr>
          <a:xfrm>
            <a:off x="0" y="13175866"/>
            <a:ext cx="24384001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3835359" y="13175866"/>
            <a:ext cx="54864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217700" y="3352150"/>
            <a:ext cx="18968400" cy="8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What stage are we at?</a:t>
            </a:r>
            <a:endParaRPr b="1"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We are 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beginning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our software meshing and optimizing stages (with current emphasis on 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debugging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)! Breadboard Prototype scheduled for April 19th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t/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What have we completed?</a:t>
            </a:r>
            <a:endParaRPr b="1"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We have set up all 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documentation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shared spaces, held frequent meetings where we collaborated and reported progress, and all have some working code for our specific focuses.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t/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How is the team working?</a:t>
            </a:r>
            <a:endParaRPr b="1"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We enjoy working on this team and have discussed what we would like to emphasize in the upcoming term. We will be paying close attention to 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documentation</a:t>
            </a:r>
            <a:r>
              <a:rPr lang="en-US" sz="3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however we ultimately would like to spend the next two months with most of our emphasis on the technical aspects of the project.</a:t>
            </a:r>
            <a:endParaRPr sz="3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17700" y="1929175"/>
            <a:ext cx="218952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Project Overview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224212" y="549243"/>
            <a:ext cx="80833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US" sz="2600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Executive Summary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4662" y="297725"/>
            <a:ext cx="11190676" cy="3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1217697" y="1929175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Timeline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217693" y="3605275"/>
            <a:ext cx="18968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4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Spring Term Project Timeline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00" y="4775175"/>
            <a:ext cx="11746350" cy="6563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" name="Google Shape;85;p16"/>
          <p:cNvGraphicFramePr/>
          <p:nvPr/>
        </p:nvGraphicFramePr>
        <p:xfrm>
          <a:off x="12500500" y="369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{E9ABD7E1-B09B-4070-9951-2FE58F29C2AC}</a:tableStyleId>
              </a:tblPr>
              <a:tblGrid>
                <a:gridCol w="6627600"/>
                <a:gridCol w="2454675"/>
                <a:gridCol w="2454675"/>
              </a:tblGrid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Task Name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Start date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End date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Begin software mesh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3/25/2023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4/5/2023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Software Optimization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PCB Schematic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4/19/2023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5/8/2023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Enclosure Build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4/24/2023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5/29/2023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Testing and debugging/ troubleshooting code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5/31/2023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PCB Build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5/8/2023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5/20/2023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final documentation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6/16/2023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Capstone poster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6/16/2023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4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Final project report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/>
                        <a:t>6/16/2023</a:t>
                      </a:r>
                      <a:endParaRPr sz="2600"/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6956700" y="3143350"/>
            <a:ext cx="6878700" cy="84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Progress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Code compiles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○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modified arduino code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Energia is functional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Libraries made (Brandon)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t/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Next steps: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Soldering the connections 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 u="sng">
                <a:solidFill>
                  <a:schemeClr val="hlink"/>
                </a:solidFill>
                <a:latin typeface="Archivo Narrow"/>
                <a:ea typeface="Archivo Narrow"/>
                <a:cs typeface="Archivo Narrow"/>
                <a:sym typeface="Archivo Narrow"/>
                <a:hlinkClick r:id="rId4"/>
              </a:rPr>
              <a:t>Github progress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217700" y="1929175"/>
            <a:ext cx="21895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CO2 Sensor (Adam)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0" t="16436"/>
          <a:stretch/>
        </p:blipFill>
        <p:spPr>
          <a:xfrm>
            <a:off x="8973675" y="3030737"/>
            <a:ext cx="7788445" cy="8677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175" y="3030725"/>
            <a:ext cx="8083499" cy="867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1217700" y="3205975"/>
            <a:ext cx="7382700" cy="8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Progress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MSP430 connected to energia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Code compiles (½ computers)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Libraries made (Brandon)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Hardware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Next steps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Produce data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Get second computer to compile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●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Connect to hardware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217697" y="1929175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PM2.5</a:t>
            </a: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Sensor (Mercedes)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2000" y="2928600"/>
            <a:ext cx="7119199" cy="9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6059" l="0" r="18400" t="0"/>
          <a:stretch/>
        </p:blipFill>
        <p:spPr>
          <a:xfrm>
            <a:off x="16022800" y="2928600"/>
            <a:ext cx="6648588" cy="949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1217693" y="4823925"/>
            <a:ext cx="18968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t/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217697" y="1929175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Smartmesh</a:t>
            </a: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(Manuel)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313" y="3260150"/>
            <a:ext cx="7483375" cy="899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2675889" y="310636"/>
            <a:ext cx="5612552" cy="748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8231" y="7375138"/>
            <a:ext cx="9407871" cy="5284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224193" y="7829800"/>
            <a:ext cx="18968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5000">
                <a:latin typeface="Archivo Narrow"/>
                <a:ea typeface="Archivo Narrow"/>
                <a:cs typeface="Archivo Narrow"/>
                <a:sym typeface="Archivo Narrow"/>
              </a:rPr>
              <a:t>Negative</a:t>
            </a: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:</a:t>
            </a:r>
            <a:b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- Have not been able to verify proper UART transmissions from MSP430fr2355.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-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So far Smartmesh node is not connecting to host node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-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Do not yet know how to verify if smartmesh node is receiving and </a:t>
            </a: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handling</a:t>
            </a: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 transmitted packets correctly</a:t>
            </a:r>
            <a:b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</a:b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890172" y="1395550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Smartmesh (Manuel)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224193" y="3071638"/>
            <a:ext cx="18968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rPr b="1" lang="en-US" sz="5000">
                <a:latin typeface="Archivo Narrow"/>
                <a:ea typeface="Archivo Narrow"/>
                <a:cs typeface="Archivo Narrow"/>
                <a:sym typeface="Archivo Narrow"/>
              </a:rPr>
              <a:t>Positives</a:t>
            </a: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:</a:t>
            </a:r>
            <a:b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- Currently Code and circuit are set up to operate correctly per the data sheets and dissecting last years code and project.</a:t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indent="-495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chivo Narrow"/>
              <a:buChar char="-"/>
            </a:pP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Successfully</a:t>
            </a:r>
            <a: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  <a:t> configured host smarmesh node with my PC</a:t>
            </a:r>
            <a:br>
              <a:rPr b="1" lang="en-US" sz="4200">
                <a:latin typeface="Archivo Narrow"/>
                <a:ea typeface="Archivo Narrow"/>
                <a:cs typeface="Archivo Narrow"/>
                <a:sym typeface="Archivo Narrow"/>
              </a:rPr>
            </a:b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217693" y="4823925"/>
            <a:ext cx="18968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Ultra"/>
              <a:buNone/>
            </a:pPr>
            <a:r>
              <a:t/>
            </a:r>
            <a:endParaRPr b="1" sz="4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217697" y="1929175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Anemometer</a:t>
            </a: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</a:t>
            </a: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(Brandon)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25" y="4267863"/>
            <a:ext cx="8715375" cy="64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1325" y="3977363"/>
            <a:ext cx="11496675" cy="70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614625" y="11681250"/>
            <a:ext cx="19293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Ultrasonic Anemometer Guides: </a:t>
            </a:r>
            <a:r>
              <a:rPr lang="en-US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https://www.dl1glh.de/ultrasonic-anemometer.html</a:t>
            </a:r>
            <a:r>
              <a:rPr lang="en-US" sz="26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2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https://github.com/majianjia/QingStation/blob/main/doc/anemometer.md</a:t>
            </a:r>
            <a:endParaRPr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0"/>
          </a:schemeClr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1578" l="0" r="0" t="1569"/>
          <a:stretch/>
        </p:blipFill>
        <p:spPr>
          <a:xfrm>
            <a:off x="342431" y="499915"/>
            <a:ext cx="547744" cy="54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 title="Green footer bar with page number"/>
          <p:cNvSpPr/>
          <p:nvPr/>
        </p:nvSpPr>
        <p:spPr>
          <a:xfrm>
            <a:off x="0" y="13175866"/>
            <a:ext cx="24384000" cy="54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3835359" y="13175866"/>
            <a:ext cx="548700" cy="54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20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1217697" y="1929175"/>
            <a:ext cx="218952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Arial"/>
              <a:buNone/>
            </a:pPr>
            <a:r>
              <a:rPr b="1" i="1" lang="en-US" sz="7200">
                <a:solidFill>
                  <a:schemeClr val="accent1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Other Progress</a:t>
            </a:r>
            <a:endParaRPr sz="7200">
              <a:latin typeface="Archivo Narrow"/>
              <a:ea typeface="Archivo Narrow"/>
              <a:cs typeface="Archivo Narrow"/>
              <a:sym typeface="Archivo Narrow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224212" y="549243"/>
            <a:ext cx="8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Section Title / Topic</a:t>
            </a:r>
            <a:endParaRPr b="1" i="0" sz="2600" u="none" cap="none" strike="noStrike"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838" y="2987850"/>
            <a:ext cx="16706324" cy="99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Custom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6D8D24"/>
      </a:accent1>
      <a:accent2>
        <a:srgbClr val="C6D300"/>
      </a:accent2>
      <a:accent3>
        <a:srgbClr val="203920"/>
      </a:accent3>
      <a:accent4>
        <a:srgbClr val="008AC1"/>
      </a:accent4>
      <a:accent5>
        <a:srgbClr val="E54827"/>
      </a:accent5>
      <a:accent6>
        <a:srgbClr val="8A8A66"/>
      </a:accent6>
      <a:hlink>
        <a:srgbClr val="A4DEF8"/>
      </a:hlink>
      <a:folHlink>
        <a:srgbClr val="F68A1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